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482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3" r:id="rId3"/>
    <p:sldId id="274" r:id="rId4"/>
    <p:sldId id="257" r:id="rId5"/>
    <p:sldId id="268" r:id="rId6"/>
    <p:sldId id="277" r:id="rId7"/>
    <p:sldId id="263" r:id="rId8"/>
    <p:sldId id="264" r:id="rId9"/>
    <p:sldId id="265" r:id="rId10"/>
    <p:sldId id="266" r:id="rId11"/>
    <p:sldId id="267" r:id="rId12"/>
    <p:sldId id="275" r:id="rId13"/>
    <p:sldId id="271" r:id="rId14"/>
    <p:sldId id="276" r:id="rId15"/>
    <p:sldId id="259" r:id="rId16"/>
    <p:sldId id="270" r:id="rId17"/>
    <p:sldId id="269" r:id="rId18"/>
    <p:sldId id="258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4B3D"/>
    <a:srgbClr val="9B47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45" d="100"/>
          <a:sy n="145" d="100"/>
        </p:scale>
        <p:origin x="-21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49ACB9-763E-6A46-A6BF-338B52ACA511}" type="datetimeFigureOut">
              <a:rPr lang="en-US" smtClean="0"/>
              <a:t>9/5/11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8DDA4B-C2D9-AB4D-A8B2-3576CEABF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1427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456FFF-80A4-3743-BF9E-16A460F7BAF8}" type="datetimeFigureOut">
              <a:rPr lang="en-US" smtClean="0"/>
              <a:pPr/>
              <a:t>9/5/11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9FA519-7D4D-5E49-BA57-48C2FF427C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769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FA519-7D4D-5E49-BA57-48C2FF427CF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342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9/5/11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0">
        <p:circle/>
      </p:transition>
    </mc:Choice>
    <mc:Fallback xmlns="">
      <p:transition xmlns:p14="http://schemas.microsoft.com/office/powerpoint/2010/main" spd="slow" advClick="0" advTm="20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6E6A1-F09F-D647-B9FA-EC1B2F382720}" type="datetimeFigureOut">
              <a:rPr lang="en-US" smtClean="0"/>
              <a:pPr/>
              <a:t>9/5/11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5C714-BD97-E442-B408-1541A198B8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0">
        <p:circle/>
      </p:transition>
    </mc:Choice>
    <mc:Fallback xmlns="">
      <p:transition xmlns:p14="http://schemas.microsoft.com/office/powerpoint/2010/main" spd="slow" advClick="0" advTm="20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6E6A1-F09F-D647-B9FA-EC1B2F382720}" type="datetimeFigureOut">
              <a:rPr lang="en-US" smtClean="0"/>
              <a:pPr/>
              <a:t>9/5/11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5C714-BD97-E442-B408-1541A198B8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0">
        <p:circle/>
      </p:transition>
    </mc:Choice>
    <mc:Fallback xmlns="">
      <p:transition xmlns:p14="http://schemas.microsoft.com/office/powerpoint/2010/main" spd="slow" advClick="0" advTm="20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6E6A1-F09F-D647-B9FA-EC1B2F382720}" type="datetimeFigureOut">
              <a:rPr lang="en-US" smtClean="0"/>
              <a:pPr/>
              <a:t>9/5/11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05C714-BD97-E442-B408-1541A198B8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0">
        <p:circle/>
      </p:transition>
    </mc:Choice>
    <mc:Fallback xmlns="">
      <p:transition xmlns:p14="http://schemas.microsoft.com/office/powerpoint/2010/main" spd="slow" advClick="0" advTm="20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9/5/11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0">
        <p:circle/>
      </p:transition>
    </mc:Choice>
    <mc:Fallback xmlns="">
      <p:transition xmlns:p14="http://schemas.microsoft.com/office/powerpoint/2010/main" spd="slow" advClick="0" advTm="20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6E6A1-F09F-D647-B9FA-EC1B2F382720}" type="datetimeFigureOut">
              <a:rPr lang="en-US" smtClean="0"/>
              <a:pPr/>
              <a:t>9/5/11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05C714-BD97-E442-B408-1541A198B8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0">
        <p:circle/>
      </p:transition>
    </mc:Choice>
    <mc:Fallback xmlns="">
      <p:transition xmlns:p14="http://schemas.microsoft.com/office/powerpoint/2010/main" spd="slow" advClick="0" advTm="20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6E6A1-F09F-D647-B9FA-EC1B2F382720}" type="datetimeFigureOut">
              <a:rPr lang="en-US" smtClean="0"/>
              <a:pPr/>
              <a:t>9/5/11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05C714-BD97-E442-B408-1541A198B8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0">
        <p:circle/>
      </p:transition>
    </mc:Choice>
    <mc:Fallback xmlns="">
      <p:transition xmlns:p14="http://schemas.microsoft.com/office/powerpoint/2010/main" spd="slow" advClick="0" advTm="20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6E6A1-F09F-D647-B9FA-EC1B2F382720}" type="datetimeFigureOut">
              <a:rPr lang="en-US" smtClean="0"/>
              <a:pPr/>
              <a:t>9/5/11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05C714-BD97-E442-B408-1541A198B8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0">
        <p:circle/>
      </p:transition>
    </mc:Choice>
    <mc:Fallback xmlns="">
      <p:transition xmlns:p14="http://schemas.microsoft.com/office/powerpoint/2010/main" spd="slow" advClick="0" advTm="20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6E6A1-F09F-D647-B9FA-EC1B2F382720}" type="datetimeFigureOut">
              <a:rPr lang="en-US" smtClean="0"/>
              <a:pPr/>
              <a:t>9/5/11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05C714-BD97-E442-B408-1541A198B8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0">
        <p:circle/>
      </p:transition>
    </mc:Choice>
    <mc:Fallback xmlns="">
      <p:transition xmlns:p14="http://schemas.microsoft.com/office/powerpoint/2010/main" spd="slow" advClick="0" advTm="20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6E6A1-F09F-D647-B9FA-EC1B2F382720}" type="datetimeFigureOut">
              <a:rPr lang="en-US" smtClean="0"/>
              <a:pPr/>
              <a:t>9/5/11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0">
        <p:circle/>
      </p:transition>
    </mc:Choice>
    <mc:Fallback xmlns="">
      <p:transition xmlns:p14="http://schemas.microsoft.com/office/powerpoint/2010/main" spd="slow" advClick="0" advTm="20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6E6A1-F09F-D647-B9FA-EC1B2F382720}" type="datetimeFigureOut">
              <a:rPr lang="en-US" smtClean="0"/>
              <a:pPr/>
              <a:t>9/5/11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05C714-BD97-E442-B408-1541A198B8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0">
        <p:circle/>
      </p:transition>
    </mc:Choice>
    <mc:Fallback xmlns="">
      <p:transition xmlns:p14="http://schemas.microsoft.com/office/powerpoint/2010/main" spd="slow" advClick="0" advTm="20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9206E6A1-F09F-D647-B9FA-EC1B2F382720}" type="datetimeFigureOut">
              <a:rPr lang="en-US" smtClean="0"/>
              <a:pPr/>
              <a:t>9/5/11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705C714-BD97-E442-B408-1541A198B8C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483" r:id="rId1"/>
    <p:sldLayoutId id="2147484484" r:id="rId2"/>
    <p:sldLayoutId id="2147484485" r:id="rId3"/>
    <p:sldLayoutId id="2147484486" r:id="rId4"/>
    <p:sldLayoutId id="2147484487" r:id="rId5"/>
    <p:sldLayoutId id="2147484488" r:id="rId6"/>
    <p:sldLayoutId id="2147484489" r:id="rId7"/>
    <p:sldLayoutId id="2147484490" r:id="rId8"/>
    <p:sldLayoutId id="2147484491" r:id="rId9"/>
    <p:sldLayoutId id="2147484492" r:id="rId10"/>
    <p:sldLayoutId id="2147484493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0">
        <p:circle/>
      </p:transition>
    </mc:Choice>
    <mc:Fallback xmlns="">
      <p:transition xmlns:p14="http://schemas.microsoft.com/office/powerpoint/2010/main" spd="slow" advClick="0" advTm="20000">
        <p:circl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3250" y="1362291"/>
            <a:ext cx="7543800" cy="21526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A94B3D"/>
                </a:solidFill>
              </a:rPr>
              <a:t/>
            </a:r>
            <a:br>
              <a:rPr lang="en-US" dirty="0" smtClean="0">
                <a:solidFill>
                  <a:srgbClr val="A94B3D"/>
                </a:solidFill>
              </a:rPr>
            </a:br>
            <a:r>
              <a:rPr lang="en-US" dirty="0">
                <a:solidFill>
                  <a:srgbClr val="A94B3D"/>
                </a:solidFill>
              </a:rPr>
              <a:t/>
            </a:r>
            <a:br>
              <a:rPr lang="en-US" dirty="0">
                <a:solidFill>
                  <a:srgbClr val="A94B3D"/>
                </a:solidFill>
              </a:rPr>
            </a:br>
            <a:r>
              <a:rPr lang="en-US" dirty="0" smtClean="0">
                <a:solidFill>
                  <a:srgbClr val="A94B3D"/>
                </a:solidFill>
              </a:rPr>
              <a:t/>
            </a:r>
            <a:br>
              <a:rPr lang="en-US" dirty="0" smtClean="0">
                <a:solidFill>
                  <a:srgbClr val="A94B3D"/>
                </a:solidFill>
              </a:rPr>
            </a:br>
            <a:endParaRPr lang="en-US" dirty="0">
              <a:solidFill>
                <a:srgbClr val="A94B3D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8840" y="3371850"/>
            <a:ext cx="6172200" cy="1749841"/>
          </a:xfrm>
        </p:spPr>
        <p:txBody>
          <a:bodyPr>
            <a:noAutofit/>
          </a:bodyPr>
          <a:lstStyle/>
          <a:p>
            <a:endParaRPr lang="en-US" sz="2600" dirty="0" smtClean="0">
              <a:solidFill>
                <a:srgbClr val="9B473A"/>
              </a:solidFill>
            </a:endParaRPr>
          </a:p>
          <a:p>
            <a:endParaRPr lang="en-US" sz="2600" dirty="0" smtClean="0">
              <a:solidFill>
                <a:srgbClr val="9B473A"/>
              </a:solidFill>
            </a:endParaRPr>
          </a:p>
          <a:p>
            <a:endParaRPr lang="en-US" sz="2600" dirty="0">
              <a:solidFill>
                <a:srgbClr val="9B473A"/>
              </a:solidFill>
            </a:endParaRPr>
          </a:p>
          <a:p>
            <a:r>
              <a:rPr lang="en-US" sz="2600" dirty="0" smtClean="0">
                <a:solidFill>
                  <a:srgbClr val="9B473A"/>
                </a:solidFill>
              </a:rPr>
              <a:t>Computers and Writing, May 2011</a:t>
            </a:r>
          </a:p>
          <a:p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Compass for our Shared Space:  Student Knowledge and </a:t>
            </a:r>
            <a:r>
              <a:rPr lang="en-US" sz="2400" dirty="0" err="1"/>
              <a:t>iPad</a:t>
            </a:r>
            <a:r>
              <a:rPr lang="en-US" sz="2400" dirty="0"/>
              <a:t> Integration</a:t>
            </a:r>
            <a:endParaRPr lang="en-US" sz="2400" dirty="0" smtClean="0">
              <a:solidFill>
                <a:srgbClr val="9B473A"/>
              </a:solidFill>
            </a:endParaRPr>
          </a:p>
          <a:p>
            <a:endParaRPr lang="en-US" sz="2400" dirty="0" smtClean="0">
              <a:solidFill>
                <a:srgbClr val="9B473A"/>
              </a:solidFill>
            </a:endParaRPr>
          </a:p>
          <a:p>
            <a:r>
              <a:rPr lang="en-US" sz="2400" dirty="0">
                <a:solidFill>
                  <a:srgbClr val="9B473A"/>
                </a:solidFill>
              </a:rPr>
              <a:t>	</a:t>
            </a:r>
            <a:r>
              <a:rPr lang="en-US" sz="2400" dirty="0" smtClean="0">
                <a:solidFill>
                  <a:srgbClr val="9B473A"/>
                </a:solidFill>
              </a:rPr>
              <a:t>~Dr. Christine Cusick,</a:t>
            </a:r>
          </a:p>
          <a:p>
            <a:r>
              <a:rPr lang="en-US" sz="2000" dirty="0" smtClean="0">
                <a:solidFill>
                  <a:srgbClr val="9B473A"/>
                </a:solidFill>
              </a:rPr>
              <a:t>		Associate Professor of English and 		Composition</a:t>
            </a:r>
            <a:endParaRPr lang="en-US" sz="2000" dirty="0">
              <a:solidFill>
                <a:srgbClr val="9B473A"/>
              </a:solidFill>
            </a:endParaRPr>
          </a:p>
          <a:p>
            <a:endParaRPr lang="en-US" sz="2600" dirty="0">
              <a:solidFill>
                <a:srgbClr val="9B473A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79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6364224" y="1161288"/>
            <a:ext cx="3640813" cy="1680418"/>
          </a:xfrm>
          <a:prstGeom prst="rect">
            <a:avLst/>
          </a:prstGeom>
          <a:effectLst>
            <a:glow rad="190500">
              <a:srgbClr val="A94B3D">
                <a:alpha val="25000"/>
              </a:srgbClr>
            </a:glow>
            <a:outerShdw blurRad="50800" dist="38100" dir="2700000" algn="tl" rotWithShape="0">
              <a:srgbClr val="000000">
                <a:alpha val="43000"/>
              </a:srgbClr>
            </a:outerShdw>
            <a:softEdge rad="850900"/>
          </a:effectLst>
        </p:spPr>
      </p:pic>
      <p:sp>
        <p:nvSpPr>
          <p:cNvPr id="4" name="TextBox 3"/>
          <p:cNvSpPr txBox="1"/>
          <p:nvPr/>
        </p:nvSpPr>
        <p:spPr>
          <a:xfrm>
            <a:off x="2017013" y="156872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43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0">
        <p:circle/>
      </p:transition>
    </mc:Choice>
    <mc:Fallback xmlns="">
      <p:transition xmlns:p14="http://schemas.microsoft.com/office/powerpoint/2010/main" spd="slow" advClick="0" advTm="20000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b="1" dirty="0">
                <a:effectLst/>
              </a:rPr>
              <a:t>Standard One: The information literate student determines the nature and extent of the information needed</a:t>
            </a:r>
            <a:r>
              <a:rPr lang="en-US" b="1" dirty="0" smtClean="0">
                <a:effectLst/>
              </a:rPr>
              <a:t>.</a:t>
            </a:r>
          </a:p>
          <a:p>
            <a:pPr marL="18288" lvl="0" indent="0">
              <a:buNone/>
            </a:pPr>
            <a:endParaRPr lang="en-US" dirty="0">
              <a:effectLst/>
            </a:endParaRPr>
          </a:p>
          <a:p>
            <a:pPr lvl="0"/>
            <a:r>
              <a:rPr lang="en-US" b="1" dirty="0">
                <a:effectLst/>
              </a:rPr>
              <a:t>Standard Two: The information literate student accesses needed information effectively and efficiently. </a:t>
            </a:r>
            <a:endParaRPr lang="en-US" b="1" dirty="0" smtClean="0">
              <a:effectLst/>
            </a:endParaRPr>
          </a:p>
          <a:p>
            <a:pPr marL="18288" lvl="0" indent="0">
              <a:buNone/>
            </a:pPr>
            <a:endParaRPr lang="en-US" dirty="0">
              <a:effectLst/>
            </a:endParaRPr>
          </a:p>
          <a:p>
            <a:pPr lvl="0"/>
            <a:r>
              <a:rPr lang="en-US" b="1" dirty="0">
                <a:effectLst/>
              </a:rPr>
              <a:t>Standard Three:</a:t>
            </a:r>
            <a:r>
              <a:rPr lang="en-US" b="1" i="1" dirty="0">
                <a:effectLst/>
              </a:rPr>
              <a:t> </a:t>
            </a:r>
            <a:r>
              <a:rPr lang="en-US" b="1" dirty="0">
                <a:effectLst/>
              </a:rPr>
              <a:t>The information literate student evaluates information and its sources critically and incorporates selected information into his or her knowledge base and value system. </a:t>
            </a:r>
            <a:endParaRPr lang="en-US" dirty="0">
              <a:effectLst/>
            </a:endParaRPr>
          </a:p>
          <a:p>
            <a:pPr algn="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Information Literacy Standards Addressed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9480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0">
        <p:circle/>
      </p:transition>
    </mc:Choice>
    <mc:Fallback xmlns="">
      <p:transition xmlns:p14="http://schemas.microsoft.com/office/powerpoint/2010/main" spd="slow" advClick="0" advTm="20000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>
                <a:effectLst/>
              </a:rPr>
              <a:t>Standard Four: The information literate student, individually or as a member of a group, uses information effectively to accomplish a specific purpose. </a:t>
            </a:r>
            <a:endParaRPr lang="en-US" b="1" dirty="0" smtClean="0">
              <a:effectLst/>
            </a:endParaRPr>
          </a:p>
          <a:p>
            <a:pPr lvl="0"/>
            <a:endParaRPr lang="en-US" dirty="0">
              <a:effectLst/>
            </a:endParaRPr>
          </a:p>
          <a:p>
            <a:pPr lvl="0"/>
            <a:r>
              <a:rPr lang="en-US" b="1" dirty="0">
                <a:effectLst/>
              </a:rPr>
              <a:t>Standard Five:</a:t>
            </a:r>
            <a:r>
              <a:rPr lang="en-US" b="1" i="1" dirty="0">
                <a:effectLst/>
              </a:rPr>
              <a:t> </a:t>
            </a:r>
            <a:r>
              <a:rPr lang="en-US" b="1" dirty="0">
                <a:effectLst/>
              </a:rPr>
              <a:t>The information literate student understands many of the economic, legal, and social issues surrounding the use of information and accesses and uses information ethically and legally.</a:t>
            </a: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Information Literacy Standards Addressed (continued)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7106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0">
        <p:circle/>
      </p:transition>
    </mc:Choice>
    <mc:Fallback xmlns="">
      <p:transition xmlns:p14="http://schemas.microsoft.com/office/powerpoint/2010/main" spd="slow" advClick="0" advTm="20000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</a:t>
            </a:r>
            <a:r>
              <a:rPr lang="en-US" dirty="0" smtClean="0"/>
              <a:t>sing the </a:t>
            </a:r>
            <a:r>
              <a:rPr lang="en-US" dirty="0" err="1" smtClean="0"/>
              <a:t>iPad</a:t>
            </a:r>
            <a:r>
              <a:rPr lang="en-US" dirty="0" smtClean="0"/>
              <a:t> to engage with familiar territory (i.e. carpentry; punk rock; cooking; car restoration)</a:t>
            </a:r>
          </a:p>
          <a:p>
            <a:r>
              <a:rPr lang="en-US" dirty="0"/>
              <a:t>u</a:t>
            </a:r>
            <a:r>
              <a:rPr lang="en-US" dirty="0" smtClean="0"/>
              <a:t>sing the </a:t>
            </a:r>
            <a:r>
              <a:rPr lang="en-US" dirty="0" err="1" smtClean="0"/>
              <a:t>iPad</a:t>
            </a:r>
            <a:r>
              <a:rPr lang="en-US" dirty="0" smtClean="0"/>
              <a:t> as a tool for game logistics (i.e. timer; score cards, etc.)</a:t>
            </a:r>
          </a:p>
          <a:p>
            <a:r>
              <a:rPr lang="en-US" dirty="0"/>
              <a:t>u</a:t>
            </a:r>
            <a:r>
              <a:rPr lang="en-US" dirty="0" smtClean="0"/>
              <a:t>sing the </a:t>
            </a:r>
            <a:r>
              <a:rPr lang="en-US" dirty="0" err="1" smtClean="0"/>
              <a:t>iPad</a:t>
            </a:r>
            <a:r>
              <a:rPr lang="en-US" dirty="0" smtClean="0"/>
              <a:t> to evaluate online source credibility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iPad</a:t>
            </a:r>
            <a:r>
              <a:rPr lang="en-US" dirty="0" smtClean="0"/>
              <a:t> and Familiar Ground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33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0">
        <p:circle/>
      </p:transition>
    </mc:Choice>
    <mc:Fallback xmlns="">
      <p:transition xmlns:p14="http://schemas.microsoft.com/office/powerpoint/2010/main" spd="slow" advClick="0" advTm="20000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Current Events Jeopardy:  </a:t>
            </a:r>
          </a:p>
          <a:p>
            <a:pPr marL="18288" indent="0">
              <a:buNone/>
            </a:pP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Mobile Technologies and Exploring Rhetorical Situations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Student Discovered News Applications</a:t>
            </a:r>
          </a:p>
          <a:p>
            <a:pPr lvl="2"/>
            <a:r>
              <a:rPr lang="en-US" dirty="0" smtClean="0"/>
              <a:t>BBC</a:t>
            </a:r>
          </a:p>
          <a:p>
            <a:pPr lvl="2"/>
            <a:r>
              <a:rPr lang="en-US" dirty="0" smtClean="0"/>
              <a:t>Guardian Eyewitness</a:t>
            </a:r>
          </a:p>
          <a:p>
            <a:pPr lvl="2"/>
            <a:r>
              <a:rPr lang="en-US" dirty="0" smtClean="0"/>
              <a:t>The New York Times</a:t>
            </a:r>
          </a:p>
          <a:p>
            <a:pPr lvl="2"/>
            <a:r>
              <a:rPr lang="en-US" dirty="0" smtClean="0"/>
              <a:t>Newsy</a:t>
            </a:r>
          </a:p>
          <a:p>
            <a:pPr lvl="2"/>
            <a:r>
              <a:rPr lang="en-US" dirty="0" smtClean="0"/>
              <a:t>Today in History</a:t>
            </a:r>
          </a:p>
          <a:p>
            <a:pPr lvl="2"/>
            <a:r>
              <a:rPr lang="en-US" dirty="0" smtClean="0"/>
              <a:t>TED Talks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World Perspectives and Critical Thinking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17886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0">
        <p:circle/>
      </p:transition>
    </mc:Choice>
    <mc:Fallback xmlns="">
      <p:transition xmlns:p14="http://schemas.microsoft.com/office/powerpoint/2010/main" spd="slow" advClick="0" advTm="20000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nformal assignments</a:t>
            </a:r>
          </a:p>
          <a:p>
            <a:r>
              <a:rPr lang="en-US" dirty="0"/>
              <a:t>c</a:t>
            </a:r>
            <a:r>
              <a:rPr lang="en-US" dirty="0" smtClean="0"/>
              <a:t>onsistent sharing and interaction</a:t>
            </a:r>
          </a:p>
          <a:p>
            <a:r>
              <a:rPr lang="en-US" dirty="0"/>
              <a:t>s</a:t>
            </a:r>
            <a:r>
              <a:rPr lang="en-US" dirty="0" smtClean="0"/>
              <a:t>tudent directed </a:t>
            </a:r>
            <a:r>
              <a:rPr lang="en-US" dirty="0" err="1" smtClean="0"/>
              <a:t>iPad</a:t>
            </a:r>
            <a:r>
              <a:rPr lang="en-US" dirty="0" smtClean="0"/>
              <a:t> use</a:t>
            </a:r>
          </a:p>
          <a:p>
            <a:r>
              <a:rPr lang="en-US" dirty="0"/>
              <a:t>w</a:t>
            </a:r>
            <a:r>
              <a:rPr lang="en-US" dirty="0" smtClean="0"/>
              <a:t>riting </a:t>
            </a:r>
            <a:r>
              <a:rPr lang="en-US" dirty="0"/>
              <a:t>v</a:t>
            </a:r>
            <a:r>
              <a:rPr lang="en-US" dirty="0" smtClean="0"/>
              <a:t>oice</a:t>
            </a:r>
          </a:p>
          <a:p>
            <a:r>
              <a:rPr lang="en-US" dirty="0" smtClean="0"/>
              <a:t>National Conversation on Writing:  Who is a Writer?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iPad</a:t>
            </a:r>
            <a:r>
              <a:rPr lang="en-US" dirty="0" smtClean="0"/>
              <a:t> as Gateway to a Literacy Community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23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0">
        <p:circle/>
      </p:transition>
    </mc:Choice>
    <mc:Fallback xmlns="">
      <p:transition xmlns:p14="http://schemas.microsoft.com/office/powerpoint/2010/main" spd="slow" advClick="0" advTm="20000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Building a Writing Identity through Electronic Individualized Learning Plans and Web 2.0 Technologies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3465871" y="412539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dirty="0"/>
              <a:t>“the electronic portfolio has become a way of extending, and in some cases transforming, what a writing portfolio is and can do. An electronic portfolio can be a multi- media artifact that expands writing to include creative projects in sound, images, movies, and hypertexts.</a:t>
            </a:r>
            <a:r>
              <a:rPr lang="en-US" dirty="0" smtClean="0"/>
              <a:t>”</a:t>
            </a:r>
          </a:p>
          <a:p>
            <a:pPr algn="r"/>
            <a:endParaRPr lang="en-US" dirty="0"/>
          </a:p>
          <a:p>
            <a:pPr algn="r"/>
            <a:r>
              <a:rPr lang="en-US" dirty="0" smtClean="0"/>
              <a:t>~G</a:t>
            </a:r>
            <a:r>
              <a:rPr lang="en-US" dirty="0"/>
              <a:t>. </a:t>
            </a:r>
            <a:r>
              <a:rPr lang="en-US" dirty="0" smtClean="0"/>
              <a:t>Pullman, </a:t>
            </a:r>
            <a:r>
              <a:rPr lang="en-US" i="1" dirty="0"/>
              <a:t>Computers and </a:t>
            </a:r>
            <a:r>
              <a:rPr lang="en-US" i="1" dirty="0" smtClean="0"/>
              <a:t>Composition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71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0">
        <p:circle/>
      </p:transition>
    </mc:Choice>
    <mc:Fallback xmlns="">
      <p:transition xmlns:p14="http://schemas.microsoft.com/office/powerpoint/2010/main" spd="slow" advClick="0" advTm="20000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ikiscreenshot.tiff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909"/>
          <a:stretch/>
        </p:blipFill>
        <p:spPr>
          <a:xfrm>
            <a:off x="1387024" y="487637"/>
            <a:ext cx="6842576" cy="410554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A Writing Community:  </a:t>
            </a:r>
            <a:br>
              <a:rPr lang="en-US" sz="3200" dirty="0" smtClean="0"/>
            </a:br>
            <a:r>
              <a:rPr lang="en-US" sz="3200" dirty="0" smtClean="0"/>
              <a:t>Phase One of Basic Composition Wiki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8320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0">
        <p:circle/>
      </p:transition>
    </mc:Choice>
    <mc:Fallback xmlns="">
      <p:transition xmlns:p14="http://schemas.microsoft.com/office/powerpoint/2010/main" spd="slow" advClick="0" advTm="20000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Stories</a:t>
            </a:r>
            <a:endParaRPr lang="en-US" dirty="0"/>
          </a:p>
        </p:txBody>
      </p:sp>
      <p:pic>
        <p:nvPicPr>
          <p:cNvPr id="7" name="Content Placeholder 6" descr="iTeach wordle.tiff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07" b="40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4436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0">
        <p:circle/>
      </p:transition>
    </mc:Choice>
    <mc:Fallback xmlns="">
      <p:transition xmlns:p14="http://schemas.microsoft.com/office/powerpoint/2010/main" spd="slow" advClick="0" advTm="20000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8288" indent="0">
              <a:buNone/>
            </a:pPr>
            <a:endParaRPr lang="en-US" b="1" dirty="0" smtClean="0">
              <a:effectLst/>
            </a:endParaRPr>
          </a:p>
          <a:p>
            <a:pPr marL="18288" indent="0">
              <a:buNone/>
            </a:pPr>
            <a:endParaRPr lang="en-US" dirty="0" smtClean="0">
              <a:effectLst/>
            </a:endParaRPr>
          </a:p>
          <a:p>
            <a:pPr marL="18288" indent="0">
              <a:buNone/>
            </a:pPr>
            <a:endParaRPr lang="en-US" dirty="0" smtClean="0">
              <a:effectLst/>
            </a:endParaRPr>
          </a:p>
          <a:p>
            <a:endParaRPr lang="en-US" dirty="0">
              <a:effectLst/>
            </a:endParaRPr>
          </a:p>
          <a:p>
            <a:r>
              <a:rPr lang="en-US" dirty="0" smtClean="0">
                <a:effectLst/>
              </a:rPr>
              <a:t>Mills, Terrance. (Seton Hill student)</a:t>
            </a:r>
          </a:p>
          <a:p>
            <a:pPr marL="18288" indent="0">
              <a:buNone/>
            </a:pPr>
            <a:endParaRPr lang="en-US" dirty="0">
              <a:effectLst/>
            </a:endParaRPr>
          </a:p>
          <a:p>
            <a:r>
              <a:rPr lang="en-US" dirty="0" err="1" smtClean="0">
                <a:effectLst/>
              </a:rPr>
              <a:t>Oliverio</a:t>
            </a:r>
            <a:r>
              <a:rPr lang="en-US" dirty="0" smtClean="0">
                <a:effectLst/>
              </a:rPr>
              <a:t>, Alyssa.  (Seton Hill student)</a:t>
            </a:r>
          </a:p>
          <a:p>
            <a:endParaRPr lang="en-US" dirty="0">
              <a:effectLst/>
            </a:endParaRPr>
          </a:p>
          <a:p>
            <a:r>
              <a:rPr lang="en-US" b="1" dirty="0"/>
              <a:t>G. </a:t>
            </a:r>
            <a:r>
              <a:rPr lang="en-US" b="1" dirty="0" smtClean="0"/>
              <a:t>Pullman, George.  “Electronic portfolios revisited:  the 	</a:t>
            </a:r>
            <a:r>
              <a:rPr lang="en-US" b="1" dirty="0" err="1" smtClean="0"/>
              <a:t>efolios</a:t>
            </a:r>
            <a:r>
              <a:rPr lang="en-US" b="1" dirty="0" smtClean="0"/>
              <a:t> project.”   </a:t>
            </a:r>
            <a:r>
              <a:rPr lang="en-US" b="1" i="1" dirty="0" smtClean="0"/>
              <a:t>Computers and Composition </a:t>
            </a:r>
            <a:r>
              <a:rPr lang="en-US" b="1" dirty="0" smtClean="0"/>
              <a:t>19 	(2002) </a:t>
            </a:r>
            <a:r>
              <a:rPr lang="en-US" b="1" dirty="0"/>
              <a:t>151-</a:t>
            </a:r>
            <a:r>
              <a:rPr lang="en-US" b="1" dirty="0" smtClean="0"/>
              <a:t>169.</a:t>
            </a:r>
            <a:endParaRPr lang="en-US" b="1" dirty="0"/>
          </a:p>
          <a:p>
            <a:pPr marL="18288" indent="0">
              <a:buNone/>
            </a:pP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Rose</a:t>
            </a:r>
            <a:r>
              <a:rPr lang="en-US" dirty="0">
                <a:effectLst/>
              </a:rPr>
              <a:t>, Mike.  </a:t>
            </a:r>
            <a:r>
              <a:rPr lang="en-US" dirty="0" smtClean="0">
                <a:effectLst/>
              </a:rPr>
              <a:t> </a:t>
            </a:r>
            <a:r>
              <a:rPr lang="en-US" i="1" dirty="0" smtClean="0">
                <a:effectLst/>
              </a:rPr>
              <a:t>Lives </a:t>
            </a:r>
            <a:r>
              <a:rPr lang="en-US" i="1" dirty="0">
                <a:effectLst/>
              </a:rPr>
              <a:t>on the Boundary: A Moving Account of the </a:t>
            </a:r>
            <a:r>
              <a:rPr lang="en-US" i="1" dirty="0" smtClean="0">
                <a:effectLst/>
              </a:rPr>
              <a:t>	Struggles </a:t>
            </a:r>
            <a:r>
              <a:rPr lang="en-US" i="1" dirty="0">
                <a:effectLst/>
              </a:rPr>
              <a:t>and Achievements of America’s Educationally </a:t>
            </a:r>
            <a:r>
              <a:rPr lang="en-US" i="1" dirty="0" smtClean="0">
                <a:effectLst/>
              </a:rPr>
              <a:t>	Unprepared</a:t>
            </a:r>
            <a:r>
              <a:rPr lang="en-US" i="1" dirty="0">
                <a:effectLst/>
              </a:rPr>
              <a:t>.</a:t>
            </a:r>
            <a:r>
              <a:rPr lang="en-US" dirty="0">
                <a:effectLst/>
              </a:rPr>
              <a:t> New York : Penguin </a:t>
            </a:r>
            <a:r>
              <a:rPr lang="en-US" dirty="0" smtClean="0">
                <a:effectLst/>
              </a:rPr>
              <a:t>Books, 2005.</a:t>
            </a:r>
          </a:p>
          <a:p>
            <a:endParaRPr lang="en-US" b="1" dirty="0">
              <a:effectLst/>
            </a:endParaRPr>
          </a:p>
          <a:p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50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0">
        <p:circle/>
      </p:transition>
    </mc:Choice>
    <mc:Fallback xmlns="">
      <p:transition xmlns:p14="http://schemas.microsoft.com/office/powerpoint/2010/main" spd="slow" advClick="0" advTm="20000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w</a:t>
            </a:r>
            <a:r>
              <a:rPr lang="en-US" dirty="0" smtClean="0"/>
              <a:t>riting anxieties</a:t>
            </a:r>
          </a:p>
          <a:p>
            <a:r>
              <a:rPr lang="en-US" dirty="0" smtClean="0"/>
              <a:t>resistance</a:t>
            </a:r>
          </a:p>
          <a:p>
            <a:r>
              <a:rPr lang="en-US" dirty="0"/>
              <a:t>a</a:t>
            </a:r>
            <a:r>
              <a:rPr lang="en-US" dirty="0" smtClean="0"/>
              <a:t>dded content</a:t>
            </a:r>
          </a:p>
          <a:p>
            <a:r>
              <a:rPr lang="en-US" dirty="0"/>
              <a:t>a</a:t>
            </a:r>
            <a:r>
              <a:rPr lang="en-US" dirty="0" smtClean="0"/>
              <a:t>lienation</a:t>
            </a:r>
          </a:p>
          <a:p>
            <a:r>
              <a:rPr lang="en-US" dirty="0"/>
              <a:t>d</a:t>
            </a:r>
            <a:r>
              <a:rPr lang="en-US" dirty="0" smtClean="0"/>
              <a:t>isorientation / academic discourse</a:t>
            </a:r>
          </a:p>
          <a:p>
            <a:r>
              <a:rPr lang="en-US" dirty="0" smtClean="0"/>
              <a:t>student demographics</a:t>
            </a:r>
          </a:p>
          <a:p>
            <a:pPr marL="18288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Concerns:</a:t>
            </a:r>
            <a:br>
              <a:rPr lang="en-US" dirty="0" smtClean="0"/>
            </a:br>
            <a:r>
              <a:rPr lang="en-US" dirty="0" smtClean="0"/>
              <a:t>First Year Writing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9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0">
        <p:circle/>
      </p:transition>
    </mc:Choice>
    <mc:Fallback xmlns="">
      <p:transition xmlns:p14="http://schemas.microsoft.com/office/powerpoint/2010/main" spd="slow" advClick="0" advTm="20000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tudent agency</a:t>
            </a:r>
          </a:p>
          <a:p>
            <a:r>
              <a:rPr lang="en-US" dirty="0"/>
              <a:t>s</a:t>
            </a:r>
            <a:r>
              <a:rPr lang="en-US" dirty="0" smtClean="0"/>
              <a:t>tudent knowledge</a:t>
            </a:r>
          </a:p>
          <a:p>
            <a:r>
              <a:rPr lang="en-US" dirty="0"/>
              <a:t>s</a:t>
            </a:r>
            <a:r>
              <a:rPr lang="en-US" dirty="0" smtClean="0"/>
              <a:t>tudent inquiry</a:t>
            </a:r>
          </a:p>
          <a:p>
            <a:r>
              <a:rPr lang="en-US" dirty="0" smtClean="0"/>
              <a:t>professor disclosure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Anticipation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6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0">
        <p:circle/>
      </p:transition>
    </mc:Choice>
    <mc:Fallback xmlns="">
      <p:transition xmlns:p14="http://schemas.microsoft.com/office/powerpoint/2010/main" spd="slow" advClick="0" advTm="20000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eading</a:t>
            </a:r>
          </a:p>
          <a:p>
            <a:r>
              <a:rPr lang="en-US" dirty="0"/>
              <a:t>w</a:t>
            </a:r>
            <a:r>
              <a:rPr lang="en-US" dirty="0" smtClean="0"/>
              <a:t>riting</a:t>
            </a:r>
          </a:p>
          <a:p>
            <a:r>
              <a:rPr lang="en-US" dirty="0"/>
              <a:t>p</a:t>
            </a:r>
            <a:r>
              <a:rPr lang="en-US" dirty="0" smtClean="0"/>
              <a:t>roblem-solving</a:t>
            </a:r>
          </a:p>
          <a:p>
            <a:r>
              <a:rPr lang="en-US" dirty="0"/>
              <a:t>c</a:t>
            </a:r>
            <a:r>
              <a:rPr lang="en-US" dirty="0" smtClean="0"/>
              <a:t>ritical </a:t>
            </a:r>
            <a:r>
              <a:rPr lang="en-US" dirty="0"/>
              <a:t>t</a:t>
            </a:r>
            <a:r>
              <a:rPr lang="en-US" dirty="0" smtClean="0"/>
              <a:t>hinking</a:t>
            </a:r>
          </a:p>
          <a:p>
            <a:r>
              <a:rPr lang="en-US" dirty="0"/>
              <a:t>s</a:t>
            </a:r>
            <a:r>
              <a:rPr lang="en-US" dirty="0" smtClean="0"/>
              <a:t>peaking</a:t>
            </a:r>
          </a:p>
          <a:p>
            <a:r>
              <a:rPr lang="en-US" dirty="0"/>
              <a:t>c</a:t>
            </a:r>
            <a:r>
              <a:rPr lang="en-US" dirty="0" smtClean="0"/>
              <a:t>omputing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Literacy:  Expanding our Definition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04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0">
        <p:circle/>
      </p:transition>
    </mc:Choice>
    <mc:Fallback xmlns="">
      <p:transition xmlns:p14="http://schemas.microsoft.com/office/powerpoint/2010/main" spd="slow" advClick="0" advTm="20000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“Discussion…you could almost define university education as an initiation into a variety of powerful ongoing discussions, an initiation that can occur only through the repeated use of a new language in the company of others.” </a:t>
            </a:r>
            <a:endParaRPr lang="en-US" dirty="0" smtClean="0">
              <a:effectLst/>
            </a:endParaRPr>
          </a:p>
          <a:p>
            <a:pPr marL="18288" indent="0">
              <a:buNone/>
            </a:pPr>
            <a:r>
              <a:rPr lang="en-US" dirty="0" smtClean="0">
                <a:effectLst/>
              </a:rPr>
              <a:t>	</a:t>
            </a:r>
          </a:p>
          <a:p>
            <a:pPr marL="18288" indent="0">
              <a:buNone/>
            </a:pPr>
            <a:r>
              <a:rPr lang="en-US" dirty="0" smtClean="0">
                <a:effectLst/>
              </a:rPr>
              <a:t>~ </a:t>
            </a:r>
            <a:r>
              <a:rPr lang="en-US" dirty="0">
                <a:effectLst/>
              </a:rPr>
              <a:t>Mike Rose, “The Discourse of Academics”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Finding a Voice:</a:t>
            </a:r>
            <a:br>
              <a:rPr lang="en-US" sz="3600" dirty="0" smtClean="0"/>
            </a:br>
            <a:r>
              <a:rPr lang="en-US" sz="3600" dirty="0" smtClean="0"/>
              <a:t>Academic Discourse and Emerging Technologies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3646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0">
        <p:circle/>
      </p:transition>
    </mc:Choice>
    <mc:Fallback xmlns="">
      <p:transition xmlns:p14="http://schemas.microsoft.com/office/powerpoint/2010/main" spd="slow" advClick="0" advTm="20000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Information Literacy Game</a:t>
            </a:r>
          </a:p>
          <a:p>
            <a:r>
              <a:rPr lang="en-US" dirty="0" smtClean="0"/>
              <a:t>Current Events Jeopardy</a:t>
            </a:r>
          </a:p>
          <a:p>
            <a:r>
              <a:rPr lang="en-US" dirty="0" smtClean="0"/>
              <a:t>Literacy Narratives</a:t>
            </a:r>
          </a:p>
          <a:p>
            <a:r>
              <a:rPr lang="en-US" dirty="0" smtClean="0"/>
              <a:t>Writing Community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Accessing Student Knowledge:  </a:t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Creating Low Stakes Experiences and Putting Curriculum First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6070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0">
        <p:circle/>
      </p:transition>
    </mc:Choice>
    <mc:Fallback xmlns="">
      <p:transition xmlns:p14="http://schemas.microsoft.com/office/powerpoint/2010/main" spd="slow" advClick="0" advTm="20000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8288" indent="0" algn="r">
              <a:buNone/>
            </a:pPr>
            <a:r>
              <a:rPr lang="en-US" b="1" i="1" dirty="0">
                <a:effectLst/>
              </a:rPr>
              <a:t>Let the Games Begin!</a:t>
            </a:r>
            <a:r>
              <a:rPr lang="en-US" b="1" i="1" dirty="0" smtClean="0">
                <a:effectLst/>
              </a:rPr>
              <a:t>:</a:t>
            </a:r>
            <a:r>
              <a:rPr lang="en-US" dirty="0">
                <a:effectLst/>
              </a:rPr>
              <a:t> </a:t>
            </a:r>
            <a:r>
              <a:rPr lang="en-US" dirty="0" smtClean="0">
                <a:effectLst/>
              </a:rPr>
              <a:t> </a:t>
            </a:r>
            <a:r>
              <a:rPr lang="en-US" b="1" i="1" dirty="0" smtClean="0">
                <a:effectLst/>
              </a:rPr>
              <a:t>Engaging </a:t>
            </a:r>
            <a:r>
              <a:rPr lang="en-US" b="1" i="1" dirty="0">
                <a:effectLst/>
              </a:rPr>
              <a:t>Students with Interactive Information Literacy </a:t>
            </a:r>
            <a:r>
              <a:rPr lang="en-US" b="1" i="1" dirty="0" smtClean="0">
                <a:effectLst/>
              </a:rPr>
              <a:t>Instruction</a:t>
            </a:r>
            <a:endParaRPr lang="en-US" dirty="0">
              <a:effectLst/>
            </a:endParaRPr>
          </a:p>
          <a:p>
            <a:pPr marL="18288" indent="0" algn="r">
              <a:buNone/>
            </a:pPr>
            <a:r>
              <a:rPr lang="en-US" dirty="0">
                <a:effectLst/>
              </a:rPr>
              <a:t>Theresa </a:t>
            </a:r>
            <a:r>
              <a:rPr lang="en-US" dirty="0" err="1">
                <a:effectLst/>
              </a:rPr>
              <a:t>McDevitt</a:t>
            </a:r>
            <a:r>
              <a:rPr lang="en-US" dirty="0">
                <a:effectLst/>
              </a:rPr>
              <a:t>, </a:t>
            </a:r>
            <a:r>
              <a:rPr lang="en-US" dirty="0" smtClean="0">
                <a:effectLst/>
              </a:rPr>
              <a:t>Editor</a:t>
            </a:r>
            <a:endParaRPr lang="en-US" dirty="0">
              <a:effectLst/>
            </a:endParaRPr>
          </a:p>
          <a:p>
            <a:pPr marL="18288" indent="0" algn="r">
              <a:buNone/>
            </a:pPr>
            <a:r>
              <a:rPr lang="en-US" dirty="0" smtClean="0">
                <a:effectLst/>
              </a:rPr>
              <a:t>Neal</a:t>
            </a:r>
            <a:r>
              <a:rPr lang="en-US" dirty="0">
                <a:effectLst/>
              </a:rPr>
              <a:t>-Schuman Publishers, Inc. (May 2011)</a:t>
            </a:r>
          </a:p>
          <a:p>
            <a:pPr algn="r"/>
            <a:endParaRPr lang="en-US" dirty="0">
              <a:effectLst/>
            </a:endParaRPr>
          </a:p>
          <a:p>
            <a:pPr marL="18288" indent="0" algn="r">
              <a:buNone/>
            </a:pPr>
            <a:r>
              <a:rPr lang="en-US" b="1" dirty="0">
                <a:effectLst/>
              </a:rPr>
              <a:t> </a:t>
            </a:r>
            <a:endParaRPr lang="en-US" dirty="0">
              <a:effectLst/>
            </a:endParaRPr>
          </a:p>
          <a:p>
            <a:pPr marL="18288" indent="0" algn="r">
              <a:buNone/>
            </a:pPr>
            <a:r>
              <a:rPr lang="en-US" b="1" dirty="0">
                <a:effectLst/>
              </a:rPr>
              <a:t> </a:t>
            </a:r>
            <a:r>
              <a:rPr lang="en-US" b="1" dirty="0" smtClean="0">
                <a:effectLst/>
              </a:rPr>
              <a:t>“</a:t>
            </a:r>
            <a:r>
              <a:rPr lang="en-US" b="1" dirty="0">
                <a:effectLst/>
              </a:rPr>
              <a:t>Sharing Stories: Research, Technology, and Listening to Student Knowledge</a:t>
            </a:r>
            <a:r>
              <a:rPr lang="en-US" b="1" dirty="0" smtClean="0">
                <a:effectLst/>
              </a:rPr>
              <a:t>”</a:t>
            </a:r>
            <a:endParaRPr lang="en-US" dirty="0">
              <a:effectLst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4868500"/>
            <a:ext cx="7543800" cy="914400"/>
          </a:xfrm>
        </p:spPr>
        <p:txBody>
          <a:bodyPr/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800" dirty="0" err="1" smtClean="0"/>
              <a:t>iPad</a:t>
            </a:r>
            <a:r>
              <a:rPr lang="en-US" sz="2800" dirty="0" smtClean="0"/>
              <a:t> as Information Literacy Tool for </a:t>
            </a:r>
            <a:br>
              <a:rPr lang="en-US" sz="2800" dirty="0" smtClean="0"/>
            </a:br>
            <a:r>
              <a:rPr lang="en-US" sz="2800" i="1" dirty="0" smtClean="0"/>
              <a:t>Seminar in Thinking and Writing</a:t>
            </a:r>
            <a:endParaRPr lang="en-US" sz="28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438" y="1612323"/>
            <a:ext cx="1935895" cy="282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55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0">
        <p:circle/>
      </p:transition>
    </mc:Choice>
    <mc:Fallback xmlns="">
      <p:transition xmlns:p14="http://schemas.microsoft.com/office/powerpoint/2010/main" spd="slow" advClick="0" advTm="20000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en-US" b="1" dirty="0" smtClean="0">
                <a:effectLst/>
              </a:rPr>
              <a:t>This </a:t>
            </a:r>
            <a:r>
              <a:rPr lang="en-US" b="1" dirty="0">
                <a:effectLst/>
              </a:rPr>
              <a:t>game allows undergraduate students to “process” the idea of how they can achieve mastery in a strange environment (research libraries) with strange language (specialized terminology). Through the use of rhetorical techniques, they practice as a group to discover their own competence at becoming an information education expert.</a:t>
            </a: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Game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25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0">
        <p:circle/>
      </p:transition>
    </mc:Choice>
    <mc:Fallback xmlns="">
      <p:transition xmlns:p14="http://schemas.microsoft.com/office/powerpoint/2010/main" spd="slow" advClick="0" advTm="20000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effectLst/>
              </a:rPr>
              <a:t>Students will be able to</a:t>
            </a:r>
            <a:r>
              <a:rPr lang="en-US" b="1" dirty="0" smtClean="0">
                <a:effectLst/>
              </a:rPr>
              <a:t>:</a:t>
            </a:r>
          </a:p>
          <a:p>
            <a:endParaRPr lang="en-US" dirty="0">
              <a:effectLst/>
            </a:endParaRPr>
          </a:p>
          <a:p>
            <a:pPr lvl="1"/>
            <a:r>
              <a:rPr lang="en-US" b="1" dirty="0">
                <a:effectLst/>
              </a:rPr>
              <a:t>retrieve data from the </a:t>
            </a:r>
            <a:r>
              <a:rPr lang="en-US" b="1" dirty="0" smtClean="0">
                <a:effectLst/>
              </a:rPr>
              <a:t>Internet</a:t>
            </a:r>
          </a:p>
          <a:p>
            <a:pPr lvl="1"/>
            <a:endParaRPr lang="en-US" dirty="0">
              <a:effectLst/>
            </a:endParaRPr>
          </a:p>
          <a:p>
            <a:pPr lvl="1"/>
            <a:r>
              <a:rPr lang="en-US" b="1" dirty="0">
                <a:effectLst/>
              </a:rPr>
              <a:t>distinguish reliable and task appropriate </a:t>
            </a:r>
            <a:r>
              <a:rPr lang="en-US" b="1" dirty="0" smtClean="0">
                <a:effectLst/>
              </a:rPr>
              <a:t>material</a:t>
            </a:r>
          </a:p>
          <a:p>
            <a:pPr lvl="1"/>
            <a:endParaRPr lang="en-US" dirty="0">
              <a:effectLst/>
            </a:endParaRPr>
          </a:p>
          <a:p>
            <a:pPr lvl="1"/>
            <a:r>
              <a:rPr lang="en-US" b="1" dirty="0">
                <a:effectLst/>
              </a:rPr>
              <a:t>identify and locate themselves within a discourse community</a:t>
            </a:r>
            <a:endParaRPr lang="en-US" dirty="0">
              <a:effectLst/>
            </a:endParaRPr>
          </a:p>
          <a:p>
            <a:pPr algn="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71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0">
        <p:circle/>
      </p:transition>
    </mc:Choice>
    <mc:Fallback xmlns="">
      <p:transition xmlns:p14="http://schemas.microsoft.com/office/powerpoint/2010/main" spd="slow" advClick="0" advTm="20000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Elemental.thmx</Template>
  <TotalTime>1352</TotalTime>
  <Words>575</Words>
  <Application>Microsoft Macintosh PowerPoint</Application>
  <PresentationFormat>On-screen Show (4:3)</PresentationFormat>
  <Paragraphs>114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Elemental</vt:lpstr>
      <vt:lpstr>   </vt:lpstr>
      <vt:lpstr>Concerns: First Year Writing</vt:lpstr>
      <vt:lpstr>Anticipation</vt:lpstr>
      <vt:lpstr>Literacy:  Expanding our Definition</vt:lpstr>
      <vt:lpstr>Finding a Voice: Academic Discourse and Emerging Technologies</vt:lpstr>
      <vt:lpstr>Accessing Student Knowledge:    Creating Low Stakes Experiences and Putting Curriculum First</vt:lpstr>
      <vt:lpstr> iPad as Information Literacy Tool for  Seminar in Thinking and Writing</vt:lpstr>
      <vt:lpstr>Introduction to Game</vt:lpstr>
      <vt:lpstr>Objectives</vt:lpstr>
      <vt:lpstr>Information Literacy Standards Addressed</vt:lpstr>
      <vt:lpstr>Information Literacy Standards Addressed (continued)</vt:lpstr>
      <vt:lpstr>iPad and Familiar Ground</vt:lpstr>
      <vt:lpstr>World Perspectives and Critical Thinking</vt:lpstr>
      <vt:lpstr>iPad as Gateway to a Literacy Community</vt:lpstr>
      <vt:lpstr>Building a Writing Identity through Electronic Individualized Learning Plans and Web 2.0 Technologies</vt:lpstr>
      <vt:lpstr> A Writing Community:   Phase One of Basic Composition Wiki</vt:lpstr>
      <vt:lpstr>Writing Stories</vt:lpstr>
      <vt:lpstr>Acknowledgments</vt:lpstr>
    </vt:vector>
  </TitlesOfParts>
  <Company>Seton Hill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 Stories:  Technology, Literacy and Finding a Voice </dc:title>
  <dc:creator>Cusick, Christine L.</dc:creator>
  <cp:lastModifiedBy>Dennis Jerz</cp:lastModifiedBy>
  <cp:revision>44</cp:revision>
  <dcterms:created xsi:type="dcterms:W3CDTF">2011-04-07T18:43:53Z</dcterms:created>
  <dcterms:modified xsi:type="dcterms:W3CDTF">2011-09-05T16:02:53Z</dcterms:modified>
</cp:coreProperties>
</file>